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57" r:id="rId5"/>
    <p:sldId id="261" r:id="rId6"/>
    <p:sldId id="265" r:id="rId7"/>
    <p:sldId id="259" r:id="rId8"/>
    <p:sldId id="264" r:id="rId9"/>
    <p:sldId id="268" r:id="rId1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642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EF5E-B432-410E-A52D-A8C447E61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D11C-ACE1-41E8-9DDE-CE40BBA434D2}" type="slidenum">
              <a:rPr lang="zh-CN" altLang="en-US" smtClean="0"/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671638"/>
            <a:ext cx="5199460" cy="111264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700" b="1" i="0">
                <a:solidFill>
                  <a:schemeClr val="accent1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2795590"/>
            <a:ext cx="5199460" cy="366710"/>
          </a:xfrm>
          <a:noFill/>
          <a:ln w="19050">
            <a:noFill/>
          </a:ln>
          <a:effectLst/>
        </p:spPr>
        <p:txBody>
          <a:bodyPr wrap="square" anchor="ctr"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18" name="椭圆 17"/>
          <p:cNvSpPr/>
          <p:nvPr/>
        </p:nvSpPr>
        <p:spPr>
          <a:xfrm>
            <a:off x="4043362" y="676275"/>
            <a:ext cx="881063" cy="881063"/>
          </a:xfrm>
          <a:prstGeom prst="ellipse">
            <a:avLst/>
          </a:prstGeom>
          <a:solidFill>
            <a:srgbClr val="CDC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1800" dirty="0" smtClean="0">
                <a:solidFill>
                  <a:schemeClr val="tx1"/>
                </a:solidFill>
                <a:latin typeface="Bernard MT Condensed" panose="02050806060905020404" pitchFamily="18" charset="0"/>
              </a:rPr>
              <a:t>2015</a:t>
            </a:r>
            <a:endParaRPr lang="zh-CN" altLang="en-US" sz="18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077516" y="2359226"/>
            <a:ext cx="246459" cy="246459"/>
          </a:xfrm>
          <a:prstGeom prst="ellipse">
            <a:avLst/>
          </a:prstGeom>
          <a:solidFill>
            <a:srgbClr val="CDC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820025" y="2359226"/>
            <a:ext cx="246459" cy="246459"/>
          </a:xfrm>
          <a:prstGeom prst="ellipse">
            <a:avLst/>
          </a:prstGeom>
          <a:solidFill>
            <a:srgbClr val="CDC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443394" y="4142783"/>
            <a:ext cx="81000" cy="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>
            <a:off x="4476750" y="4223782"/>
            <a:ext cx="0" cy="919718"/>
          </a:xfrm>
          <a:prstGeom prst="line">
            <a:avLst/>
          </a:prstGeom>
          <a:ln>
            <a:solidFill>
              <a:srgbClr val="CDCA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EF5E-B432-410E-A52D-A8C447E61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D11C-ACE1-41E8-9DDE-CE40BBA434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EF5E-B432-410E-A52D-A8C447E61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D11C-ACE1-41E8-9DDE-CE40BBA434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EF5E-B432-410E-A52D-A8C447E61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D11C-ACE1-41E8-9DDE-CE40BBA434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090058"/>
            <a:ext cx="7886700" cy="802754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913053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EF5E-B432-410E-A52D-A8C447E61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D11C-ACE1-41E8-9DDE-CE40BBA434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EF5E-B432-410E-A52D-A8C447E61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D11C-ACE1-41E8-9DDE-CE40BBA434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EF5E-B432-410E-A52D-A8C447E61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D11C-ACE1-41E8-9DDE-CE40BBA434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EF5E-B432-410E-A52D-A8C447E61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D11C-ACE1-41E8-9DDE-CE40BBA434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EF5E-B432-410E-A52D-A8C447E61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D11C-ACE1-41E8-9DDE-CE40BBA434D2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EF5E-B432-410E-A52D-A8C447E61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D11C-ACE1-41E8-9DDE-CE40BBA434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EF5E-B432-410E-A52D-A8C447E61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D11C-ACE1-41E8-9DDE-CE40BBA434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060" y="862689"/>
            <a:ext cx="8010253" cy="38569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83DEF5E-B432-410E-A52D-A8C447E61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709D11C-ACE1-41E8-9DDE-CE40BBA434D2}" type="slidenum">
              <a:rPr lang="zh-CN" altLang="en-US" smtClean="0"/>
            </a:fld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060" y="223284"/>
            <a:ext cx="8010253" cy="53647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67970" indent="-26797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70000"/>
        <a:buFont typeface="Wingdings" panose="05000000000000000000" pitchFamily="2" charset="2"/>
        <a:buChar char="l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267970" indent="-267970" algn="l" defTabSz="685800" rtl="0" eaLnBrk="1" latinLnBrk="0" hangingPunct="1">
        <a:lnSpc>
          <a:spcPct val="130000"/>
        </a:lnSpc>
        <a:spcBef>
          <a:spcPts val="0"/>
        </a:spcBef>
        <a:buFont typeface="Calibri" panose="020F0502020204030204" pitchFamily="34" charset="0"/>
        <a:buChar char=" 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microsoft.com/office/2007/relationships/hdphoto" Target="../media/image11.wdp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4" name="Picture 4" descr="http://img3.redocn.com/tupian/20160324/chuangyigouwuchetuanbeijingsucai_6053183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8"/>
          <a:stretch>
            <a:fillRect/>
          </a:stretch>
        </p:blipFill>
        <p:spPr bwMode="auto">
          <a:xfrm>
            <a:off x="15641" y="0"/>
            <a:ext cx="912835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300" y="104267"/>
            <a:ext cx="4456562" cy="160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1170" y="209550"/>
            <a:ext cx="4820920" cy="29711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" y="934720"/>
            <a:ext cx="4226560" cy="3929380"/>
          </a:xfrm>
          <a:prstGeom prst="rect">
            <a:avLst/>
          </a:prstGeom>
        </p:spPr>
      </p:pic>
      <p:sp>
        <p:nvSpPr>
          <p:cNvPr id="7" name="内容占位符 6"/>
          <p:cNvSpPr/>
          <p:nvPr>
            <p:ph idx="1"/>
          </p:nvPr>
        </p:nvSpPr>
        <p:spPr>
          <a:xfrm>
            <a:off x="611145" y="869674"/>
            <a:ext cx="8010253" cy="3856950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7.sinaimg.cn/mw690/004kuHsSzy6P4d2eAbY06&amp;690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6"/>
          <a:stretch>
            <a:fillRect/>
          </a:stretch>
        </p:blipFill>
        <p:spPr bwMode="auto">
          <a:xfrm>
            <a:off x="611560" y="91600"/>
            <a:ext cx="3888431" cy="4963702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932040" y="3363838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以前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的商店有玻璃柜台，售货员用算盘算账。购物方式为售货员给顾客拿取商品</a:t>
            </a:r>
            <a:r>
              <a:rPr lang="zh-CN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" y="192405"/>
            <a:ext cx="5130165" cy="37865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020" y="2027555"/>
            <a:ext cx="4528185" cy="30187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55235" cy="3500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190" y="1805940"/>
            <a:ext cx="4449445" cy="33375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easyread.ph.126.net/zafH9RILZRTHwfebsad-jA==/7806538054768768026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21256"/>
            <a:ext cx="5479402" cy="3267227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g4.jiameng.com/2016/02/CQ1481TgBT9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1481"/>
            <a:ext cx="4680519" cy="3025025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932040" y="240199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现在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的超市为自选超市，商品分区摆放，有食品区、生鲜区、水果区、百货区等。顾客可自由选择</a:t>
            </a:r>
            <a:r>
              <a:rPr lang="zh-CN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商品</a:t>
            </a:r>
            <a:r>
              <a:rPr lang="zh-CN" altLang="zh-CN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357120" y="579120"/>
            <a:ext cx="48069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/>
              <a:t>多元的购物方式</a:t>
            </a:r>
            <a:endParaRPr lang="zh-CN" altLang="en-US" sz="4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55" y="1347470"/>
            <a:ext cx="4467860" cy="29768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930" y="2121535"/>
            <a:ext cx="4552315" cy="30219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18030" y="4528820"/>
            <a:ext cx="2345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赶集</a:t>
            </a:r>
            <a:endParaRPr lang="zh-CN" altLang="en-US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885315" y="3907790"/>
            <a:ext cx="2345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网购</a:t>
            </a:r>
            <a:endParaRPr lang="zh-CN" altLang="en-US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56615" y="0"/>
            <a:ext cx="6148070" cy="3729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480" y="2012315"/>
            <a:ext cx="5049520" cy="31311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000120141119A01PPBG">
  <a:themeElements>
    <a:clrScheme name="自定义 508">
      <a:dk1>
        <a:srgbClr val="55595B"/>
      </a:dk1>
      <a:lt1>
        <a:srgbClr val="FFFFFF"/>
      </a:lt1>
      <a:dk2>
        <a:srgbClr val="55595B"/>
      </a:dk2>
      <a:lt2>
        <a:srgbClr val="FFFFFF"/>
      </a:lt2>
      <a:accent1>
        <a:srgbClr val="34C8DB"/>
      </a:accent1>
      <a:accent2>
        <a:srgbClr val="248882"/>
      </a:accent2>
      <a:accent3>
        <a:srgbClr val="25D48B"/>
      </a:accent3>
      <a:accent4>
        <a:srgbClr val="B1B34D"/>
      </a:accent4>
      <a:accent5>
        <a:srgbClr val="F4C325"/>
      </a:accent5>
      <a:accent6>
        <a:srgbClr val="DE6D24"/>
      </a:accent6>
      <a:hlink>
        <a:srgbClr val="00B0F0"/>
      </a:hlink>
      <a:folHlink>
        <a:srgbClr val="AFB2B4"/>
      </a:folHlink>
    </a:clrScheme>
    <a:fontScheme name="KSO主题5">
      <a:majorFont>
        <a:latin typeface="Broadway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A000120150407A21KPBG</Template>
  <TotalTime>0</TotalTime>
  <Words>101</Words>
  <Application>WPS 演示</Application>
  <PresentationFormat>全屏显示(16:9)</PresentationFormat>
  <Paragraphs>10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Bernard MT Condensed</vt:lpstr>
      <vt:lpstr>楷体</vt:lpstr>
      <vt:lpstr>微软雅黑</vt:lpstr>
      <vt:lpstr>幼圆</vt:lpstr>
      <vt:lpstr>Arial Unicode MS</vt:lpstr>
      <vt:lpstr>Broadway</vt:lpstr>
      <vt:lpstr>A000120141119A01PPBG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张晓蕾</cp:lastModifiedBy>
  <cp:revision>13</cp:revision>
  <dcterms:created xsi:type="dcterms:W3CDTF">2017-04-18T08:57:00Z</dcterms:created>
  <dcterms:modified xsi:type="dcterms:W3CDTF">2021-08-01T01:13:29Z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