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5" r:id="rId3"/>
    <p:sldId id="258" r:id="rId4"/>
    <p:sldId id="264" r:id="rId5"/>
    <p:sldId id="265" r:id="rId6"/>
    <p:sldId id="276" r:id="rId7"/>
    <p:sldId id="267" r:id="rId8"/>
    <p:sldId id="269" r:id="rId9"/>
    <p:sldId id="270" r:id="rId10"/>
    <p:sldId id="271" r:id="rId11"/>
    <p:sldId id="272" r:id="rId12"/>
    <p:sldId id="274" r:id="rId13"/>
    <p:sldId id="277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楷体" panose="02010609060101010101" pitchFamily="49" charset="-122"/>
      <p:regular r:id="rId1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39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4BEE0-FE58-45D8-A17A-794EA7A60148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439A-383C-442E-A160-78FC0456D95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4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7B046-AE2F-460C-91FD-E01C4CDBD8FD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D37A-53B4-4849-9571-A537D2E58B1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7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8A59-8E3D-4980-B28A-5F8504906BD1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FB78-E88A-4B9F-B6D1-0BAE00AD37D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8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2C622-3D93-48DF-89AD-83E2013F08AD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138BD-6DC0-4848-806C-611732030D3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E30A3-CE46-4295-818A-713E419C4AA9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5743-F28D-4F49-8C84-184ACA76E7FE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7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C8738-543D-4182-8FE6-473CB6E59820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47ED3-3601-46B0-9CB9-C930D530B6C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B2463-861C-4C60-8065-262F0FE11E57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A8E4-661D-4034-85DC-5F8F7D79ABC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6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F442E-D257-4AD4-8733-47C79439C127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24FD-628B-4B23-84CF-14FFC474624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1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6C6C4-ED35-4D24-B5DB-7EAB5F47E164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0016D-1CFB-4CC1-9676-C13280D2393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0F18B-69BA-42A0-A3BF-CBD97FDB46B6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4F84F-E0AD-49A1-A940-FA11B17772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3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87A62-9A50-4B2D-9673-3058EB50C794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3B78-886B-4AB0-9F5E-5818C0FED44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8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E75DF-7DD4-4BC2-9872-9E1F07F03E53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FAD2-BA26-4C09-AA72-643A819C9CB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6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5B910AE-3198-4DB8-9A58-1D144FA8C776}" type="datetime1">
              <a:rPr lang="zh-CN" altLang="en-US"/>
              <a:pPr>
                <a:defRPr/>
              </a:pPr>
              <a:t>2017/4/20 Thursday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FA22171-2D81-423D-883B-E31E7D418AB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94060"/>
            <a:ext cx="6510338" cy="215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1"/>
            <a:ext cx="9177283" cy="514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矩形 2"/>
          <p:cNvSpPr>
            <a:spLocks noChangeArrowheads="1"/>
          </p:cNvSpPr>
          <p:nvPr/>
        </p:nvSpPr>
        <p:spPr bwMode="auto">
          <a:xfrm>
            <a:off x="342126" y="81438"/>
            <a:ext cx="22525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1600" b="1" dirty="0">
                <a:latin typeface="+mn-ea"/>
                <a:ea typeface="+mn-ea"/>
              </a:rPr>
              <a:t>……</a:t>
            </a:r>
            <a:r>
              <a:rPr lang="zh-CN" altLang="en-US" sz="1600" b="1" dirty="0">
                <a:latin typeface="+mn-ea"/>
                <a:ea typeface="+mn-ea"/>
              </a:rPr>
              <a:t>落到下面的河里！</a:t>
            </a:r>
          </a:p>
        </p:txBody>
      </p:sp>
      <p:sp>
        <p:nvSpPr>
          <p:cNvPr id="11268" name="矩形 3"/>
          <p:cNvSpPr>
            <a:spLocks noChangeArrowheads="1"/>
          </p:cNvSpPr>
          <p:nvPr/>
        </p:nvSpPr>
        <p:spPr bwMode="auto">
          <a:xfrm>
            <a:off x="6732180" y="3659429"/>
            <a:ext cx="2501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“瞧！”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鹦鹉挣扎着从水里出来，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嘎嘎地说。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“你用不着说了！”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狮子喝住他。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" y="0"/>
            <a:ext cx="91073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405522" y="2931780"/>
            <a:ext cx="359585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1400" b="1" dirty="0">
                <a:latin typeface="+mn-ea"/>
                <a:ea typeface="+mn-ea"/>
              </a:rPr>
              <a:t>“请问，”一只小老鼠急急忙忙走来，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/>
            <a:r>
              <a:rPr lang="zh-CN" altLang="zh-CN" sz="1400" b="1" dirty="0">
                <a:latin typeface="+mn-ea"/>
                <a:ea typeface="+mn-ea"/>
              </a:rPr>
              <a:t>吱吱地问道，“出什么事啦？”</a:t>
            </a:r>
            <a:endParaRPr lang="zh-CN" altLang="zh-CN" sz="12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    “我们要过桥，那河马就是不肯走开！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我们</a:t>
            </a:r>
            <a:r>
              <a:rPr lang="zh-CN" altLang="zh-CN" sz="1600" b="1" dirty="0">
                <a:latin typeface="+mn-ea"/>
                <a:ea typeface="+mn-ea"/>
              </a:rPr>
              <a:t>命令</a:t>
            </a:r>
            <a:r>
              <a:rPr lang="zh-CN" altLang="zh-CN" sz="1400" b="1" dirty="0">
                <a:latin typeface="+mn-ea"/>
                <a:ea typeface="+mn-ea"/>
              </a:rPr>
              <a:t>过他走开，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我们想要</a:t>
            </a:r>
            <a:r>
              <a:rPr lang="zh-CN" altLang="zh-CN" sz="1600" b="1" dirty="0">
                <a:latin typeface="+mn-ea"/>
                <a:ea typeface="+mn-ea"/>
              </a:rPr>
              <a:t>推</a:t>
            </a:r>
            <a:r>
              <a:rPr lang="zh-CN" altLang="zh-CN" sz="1400" b="1" dirty="0">
                <a:latin typeface="+mn-ea"/>
                <a:ea typeface="+mn-ea"/>
              </a:rPr>
              <a:t>他走开，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我们甚至想要把他</a:t>
            </a:r>
            <a:r>
              <a:rPr lang="zh-CN" altLang="zh-CN" sz="1600" b="1" dirty="0">
                <a:latin typeface="+mn-ea"/>
                <a:ea typeface="+mn-ea"/>
              </a:rPr>
              <a:t>弹</a:t>
            </a:r>
            <a:r>
              <a:rPr lang="zh-CN" altLang="zh-CN" sz="1400" b="1" dirty="0">
                <a:latin typeface="+mn-ea"/>
                <a:ea typeface="+mn-ea"/>
              </a:rPr>
              <a:t>开……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可他就是不肯</a:t>
            </a:r>
            <a:r>
              <a:rPr lang="zh-CN" altLang="en-US" sz="1400" b="1" dirty="0">
                <a:latin typeface="+mn-ea"/>
                <a:ea typeface="+mn-ea"/>
              </a:rPr>
              <a:t>离开</a:t>
            </a:r>
            <a:r>
              <a:rPr lang="zh-CN" altLang="zh-CN" sz="1400" b="1" dirty="0">
                <a:latin typeface="+mn-ea"/>
                <a:ea typeface="+mn-ea"/>
              </a:rPr>
              <a:t>！”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“让我来试试看，”小老鼠吱吱地说。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然后，他向睡觉的河马跑去。</a:t>
            </a:r>
            <a:endParaRPr lang="zh-CN" altLang="zh-CN" sz="3200" b="1" dirty="0">
              <a:latin typeface="+mn-ea"/>
              <a:ea typeface="+mn-ea"/>
            </a:endParaRPr>
          </a:p>
        </p:txBody>
      </p:sp>
      <p:sp>
        <p:nvSpPr>
          <p:cNvPr id="12292" name="矩形 3"/>
          <p:cNvSpPr>
            <a:spLocks noChangeArrowheads="1"/>
          </p:cNvSpPr>
          <p:nvPr/>
        </p:nvSpPr>
        <p:spPr bwMode="auto">
          <a:xfrm>
            <a:off x="6227764" y="681038"/>
            <a:ext cx="2390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latin typeface="+mn-ea"/>
                <a:ea typeface="+mn-ea"/>
              </a:rPr>
              <a:t>老鼠扭动他的鼻子，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400" b="1" dirty="0">
                <a:latin typeface="+mn-ea"/>
                <a:ea typeface="+mn-ea"/>
              </a:rPr>
              <a:t>抖动他的胡子，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400" b="1" dirty="0">
                <a:latin typeface="+mn-ea"/>
                <a:ea typeface="+mn-ea"/>
              </a:rPr>
              <a:t>在河马耳朵边说悄悄话。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:\Documents and Settings\Administrator\桌面\图片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" y="0"/>
            <a:ext cx="91155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1"/>
          <p:cNvSpPr>
            <a:spLocks noChangeArrowheads="1"/>
          </p:cNvSpPr>
          <p:nvPr/>
        </p:nvSpPr>
        <p:spPr bwMode="auto">
          <a:xfrm>
            <a:off x="5652090" y="-20466"/>
            <a:ext cx="350937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 河马一下子大大地打了一个哈欠，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伸了个懒腰，站起身来。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他和老鼠并排过了桥。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“哇！”当大家看着又大又重的河马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和又细又小的老鼠走开时，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鹦鹉嘎嘎地说，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“那小家伙说了什么，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能让那河马走开呢？”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Documents and Settings\Administrator\桌面\图片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日期占位符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EB1BFFEF-A17D-43C9-A459-6A01333C8BA5}" type="datetime1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2017/4/20 Thursday</a:t>
            </a:fld>
            <a:endParaRPr lang="zh-CN" altLang="en-US" sz="1800" smtClean="0"/>
          </a:p>
        </p:txBody>
      </p:sp>
      <p:sp>
        <p:nvSpPr>
          <p:cNvPr id="14340" name="矩形 1"/>
          <p:cNvSpPr>
            <a:spLocks noChangeArrowheads="1"/>
          </p:cNvSpPr>
          <p:nvPr/>
        </p:nvSpPr>
        <p:spPr bwMode="auto">
          <a:xfrm>
            <a:off x="6876192" y="771600"/>
            <a:ext cx="19065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小老鼠回过头来。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“就是一句话：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请你走开！”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他笑着说。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79388" y="538162"/>
            <a:ext cx="33845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一个大热天，太阳照下来，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照着弯弯曲曲的小河</a:t>
            </a:r>
            <a:r>
              <a:rPr lang="en-US" altLang="zh-CN" sz="1600" b="1" dirty="0">
                <a:latin typeface="+mn-ea"/>
                <a:ea typeface="+mn-ea"/>
              </a:rPr>
              <a:t>……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照着摇摇晃晃的小桥</a:t>
            </a:r>
            <a:r>
              <a:rPr lang="en-US" altLang="zh-CN" sz="1600" b="1" dirty="0">
                <a:latin typeface="+mn-ea"/>
                <a:ea typeface="+mn-ea"/>
              </a:rPr>
              <a:t>……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照着一只在睡觉的河马</a:t>
            </a:r>
            <a:r>
              <a:rPr lang="en-US" altLang="zh-CN" sz="1600" b="1" dirty="0">
                <a:latin typeface="+mn-ea"/>
                <a:ea typeface="+mn-ea"/>
              </a:rPr>
              <a:t>……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这河马很大，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这河马很重</a:t>
            </a:r>
            <a:r>
              <a:rPr lang="en-US" altLang="zh-CN" sz="1600" b="1" dirty="0">
                <a:latin typeface="+mn-ea"/>
                <a:ea typeface="+mn-ea"/>
              </a:rPr>
              <a:t>……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zh-CN" altLang="en-US" sz="1600" b="1" dirty="0">
                <a:latin typeface="+mn-ea"/>
                <a:ea typeface="+mn-ea"/>
              </a:rPr>
              <a:t>挡住了通道。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" y="0"/>
            <a:ext cx="9149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3"/>
          <p:cNvSpPr>
            <a:spLocks noChangeArrowheads="1"/>
          </p:cNvSpPr>
          <p:nvPr/>
        </p:nvSpPr>
        <p:spPr bwMode="auto">
          <a:xfrm>
            <a:off x="107951" y="123546"/>
            <a:ext cx="46085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“真是糟透了！”一只棕色的狮子说，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“我最喜欢的阴凉地方在桥那边，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这河马躺在桥当中，我过不去。他非走开不可。” 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“听我说吧，”一只蓝鹦鹉在树上看着，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嘎嘎嘎地对他说，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“河马不想走开，你别想让他走开！”</a:t>
            </a:r>
          </a:p>
        </p:txBody>
      </p:sp>
      <p:sp>
        <p:nvSpPr>
          <p:cNvPr id="4100" name="矩形 4"/>
          <p:cNvSpPr>
            <a:spLocks noChangeArrowheads="1"/>
          </p:cNvSpPr>
          <p:nvPr/>
        </p:nvSpPr>
        <p:spPr bwMode="auto">
          <a:xfrm>
            <a:off x="6372226" y="2381250"/>
            <a:ext cx="2663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“没得说！”狮子说，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“他得给我走开。你别忘了，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我是森林之王。我就是要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命令他从桥上走开。”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他大步走到睡觉的河马身边。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0" y="2"/>
            <a:ext cx="381635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 可是河马没有走开……连动都没动。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 “你不知道我是谁吗？”狮子抖动着他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吓人的鬃毛，再次哇哇大叫。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b="1" dirty="0">
                <a:latin typeface="+mn-ea"/>
                <a:ea typeface="+mn-ea"/>
              </a:rPr>
              <a:t>“快走开！</a:t>
            </a:r>
            <a:r>
              <a:rPr lang="zh-CN" altLang="zh-CN" sz="1600" b="1" dirty="0">
                <a:latin typeface="+mn-ea"/>
                <a:ea typeface="+mn-ea"/>
              </a:rPr>
              <a:t>”</a:t>
            </a: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    可是睡觉的河马只管睡他的觉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——打他的呼噜。</a:t>
            </a: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    “瞧，”鹦鹉嘎嘎地说，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600" b="1" dirty="0">
                <a:latin typeface="+mn-ea"/>
                <a:ea typeface="+mn-ea"/>
              </a:rPr>
              <a:t>“我不跟你说了吗？”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日期占位符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buFont typeface="Arial" charset="0"/>
              <a:buNone/>
            </a:pPr>
            <a:fld id="{19359742-C42B-45C2-AFEB-45E503F6A82A}" type="datetime1">
              <a:rPr lang="zh-CN" altLang="en-US" smtClean="0">
                <a:solidFill>
                  <a:srgbClr val="898989"/>
                </a:solidFill>
              </a:rPr>
              <a:pPr eaLnBrk="1" hangingPunct="1">
                <a:buFont typeface="Arial" charset="0"/>
                <a:buNone/>
              </a:pPr>
              <a:t>2017/4/20 Thursday</a:t>
            </a:fld>
            <a:endParaRPr lang="zh-CN" altLang="en-US" sz="1800" smtClean="0"/>
          </a:p>
        </p:txBody>
      </p:sp>
      <p:pic>
        <p:nvPicPr>
          <p:cNvPr id="717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" y="0"/>
            <a:ext cx="9139236" cy="516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矩形 4"/>
          <p:cNvSpPr>
            <a:spLocks noChangeArrowheads="1"/>
          </p:cNvSpPr>
          <p:nvPr/>
        </p:nvSpPr>
        <p:spPr bwMode="auto">
          <a:xfrm>
            <a:off x="18113" y="123546"/>
            <a:ext cx="45672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“怎么回事啊？”长尾巴猴子从树上爬下来，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“桥那边有多汁的成熟果子，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可河马躺在这里，我过不去。他得走开。”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“可他不走，我试过命令他走</a:t>
            </a:r>
            <a:r>
              <a:rPr lang="zh-CN" altLang="zh-CN" sz="1600" b="1" dirty="0">
                <a:latin typeface="+mn-ea"/>
                <a:ea typeface="+mn-ea"/>
              </a:rPr>
              <a:t>……</a:t>
            </a:r>
            <a:r>
              <a:rPr lang="zh-CN" altLang="en-US" sz="1600" b="1" dirty="0">
                <a:latin typeface="+mn-ea"/>
                <a:ea typeface="+mn-ea"/>
              </a:rPr>
              <a:t>他就是不走！”</a:t>
            </a:r>
          </a:p>
        </p:txBody>
      </p:sp>
      <p:sp>
        <p:nvSpPr>
          <p:cNvPr id="7173" name="矩形 5"/>
          <p:cNvSpPr>
            <a:spLocks noChangeArrowheads="1"/>
          </p:cNvSpPr>
          <p:nvPr/>
        </p:nvSpPr>
        <p:spPr bwMode="auto">
          <a:xfrm>
            <a:off x="1172885" y="4256158"/>
            <a:ext cx="2459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“那我们得把他推走，”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猴子说，“来吧！”</a:t>
            </a:r>
          </a:p>
        </p:txBody>
      </p:sp>
      <p:sp>
        <p:nvSpPr>
          <p:cNvPr id="7174" name="矩形 6"/>
          <p:cNvSpPr>
            <a:spLocks noChangeArrowheads="1"/>
          </p:cNvSpPr>
          <p:nvPr/>
        </p:nvSpPr>
        <p:spPr bwMode="auto">
          <a:xfrm>
            <a:off x="5940114" y="3274219"/>
            <a:ext cx="34369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 “等一等，”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那鹦鹉又嘎嘎地叫起来，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“河马不想走开，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你们别想让他走开！”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“胡说！”猴子说，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“你瞧着吧。”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猴子和狮子来到睡觉的河马身边。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Documents and Settings\Administrator\桌面\图片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3"/>
            <a:ext cx="9141404" cy="51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矩形 2"/>
          <p:cNvSpPr>
            <a:spLocks noChangeArrowheads="1"/>
          </p:cNvSpPr>
          <p:nvPr/>
        </p:nvSpPr>
        <p:spPr bwMode="auto">
          <a:xfrm>
            <a:off x="4570702" y="51540"/>
            <a:ext cx="43561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“一、二、三，推！”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可是河马没动</a:t>
            </a:r>
            <a:r>
              <a:rPr lang="zh-CN" altLang="zh-CN" sz="1600" b="1" dirty="0">
                <a:latin typeface="+mn-ea"/>
                <a:ea typeface="+mn-ea"/>
              </a:rPr>
              <a:t>……</a:t>
            </a:r>
            <a:r>
              <a:rPr lang="zh-CN" altLang="en-US" sz="1600" b="1" dirty="0">
                <a:latin typeface="+mn-ea"/>
                <a:ea typeface="+mn-ea"/>
              </a:rPr>
              <a:t>一动也不动。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“再用力点推！”狮子哇哇说。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“你倒说得好，”猴子上气不接下气地说，“我这头重，用足力气了！”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可是河马只管睡他的觉</a:t>
            </a:r>
            <a:r>
              <a:rPr lang="en-US" altLang="zh-CN" sz="1600" b="1" dirty="0">
                <a:latin typeface="+mn-ea"/>
                <a:ea typeface="+mn-ea"/>
              </a:rPr>
              <a:t>——</a:t>
            </a:r>
            <a:r>
              <a:rPr lang="zh-CN" altLang="en-US" sz="1600" b="1" dirty="0">
                <a:latin typeface="+mn-ea"/>
                <a:ea typeface="+mn-ea"/>
              </a:rPr>
              <a:t>照旧打他的呼噜。“瞧，”鹦鹉嘎嘎地说，“我没说错吧！”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9" y="0"/>
            <a:ext cx="92234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521262" y="83791"/>
            <a:ext cx="39549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zh-CN" sz="1400" b="1" dirty="0">
                <a:latin typeface="+mn-ea"/>
                <a:ea typeface="+mn-ea"/>
              </a:rPr>
              <a:t>“真不像话！”一只浑身刚毛的疣猪走过来，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zh-CN" sz="1400" b="1" dirty="0">
                <a:latin typeface="+mn-ea"/>
                <a:ea typeface="+mn-ea"/>
              </a:rPr>
              <a:t>看到河马躺在桥上，说道，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zh-CN" sz="1400" b="1" dirty="0">
                <a:latin typeface="+mn-ea"/>
                <a:ea typeface="+mn-ea"/>
              </a:rPr>
              <a:t>“我打滚的最好的烂泥在桥那边，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zh-CN" sz="1400" b="1" dirty="0">
                <a:latin typeface="+mn-ea"/>
                <a:ea typeface="+mn-ea"/>
              </a:rPr>
              <a:t>这河马躺在这里，我过不去。他非走开不可。”</a:t>
            </a: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    “我们命令过他走开，他不走开。</a:t>
            </a:r>
            <a:endParaRPr lang="en-US" altLang="zh-CN" sz="1400" b="1" dirty="0">
              <a:latin typeface="+mn-ea"/>
              <a:ea typeface="+mn-ea"/>
            </a:endParaRPr>
          </a:p>
          <a:p>
            <a:pPr algn="ctr">
              <a:buFontTx/>
              <a:buNone/>
            </a:pPr>
            <a:r>
              <a:rPr lang="zh-CN" altLang="zh-CN" sz="1400" b="1" dirty="0">
                <a:latin typeface="+mn-ea"/>
                <a:ea typeface="+mn-ea"/>
              </a:rPr>
              <a:t>我们推他走开……他就是不走开。”</a:t>
            </a:r>
          </a:p>
        </p:txBody>
      </p:sp>
      <p:sp>
        <p:nvSpPr>
          <p:cNvPr id="9220" name="矩形 4"/>
          <p:cNvSpPr>
            <a:spLocks noChangeArrowheads="1"/>
          </p:cNvSpPr>
          <p:nvPr/>
        </p:nvSpPr>
        <p:spPr bwMode="auto">
          <a:xfrm>
            <a:off x="468314" y="4093369"/>
            <a:ext cx="4103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 sz="1400" b="1">
              <a:latin typeface="+mn-ea"/>
              <a:ea typeface="+mn-ea"/>
            </a:endParaRPr>
          </a:p>
          <a:p>
            <a:pPr algn="ctr"/>
            <a:r>
              <a:rPr lang="zh-CN" altLang="zh-CN" sz="1600" b="1">
                <a:latin typeface="+mn-ea"/>
                <a:ea typeface="+mn-ea"/>
              </a:rPr>
              <a:t>“那么我们得想个别的办法，”疣猪说，</a:t>
            </a:r>
            <a:endParaRPr lang="en-US" altLang="zh-CN" sz="1600" b="1">
              <a:latin typeface="+mn-ea"/>
              <a:ea typeface="+mn-ea"/>
            </a:endParaRPr>
          </a:p>
          <a:p>
            <a:pPr algn="ctr"/>
            <a:r>
              <a:rPr lang="zh-CN" altLang="zh-CN" sz="1600" b="1">
                <a:latin typeface="+mn-ea"/>
                <a:ea typeface="+mn-ea"/>
              </a:rPr>
              <a:t>“我们必须把他从桥上</a:t>
            </a:r>
            <a:r>
              <a:rPr lang="zh-CN" altLang="zh-CN" sz="2400" b="1">
                <a:latin typeface="+mn-ea"/>
                <a:ea typeface="+mn-ea"/>
              </a:rPr>
              <a:t>弹</a:t>
            </a:r>
            <a:r>
              <a:rPr lang="zh-CN" altLang="zh-CN" sz="1600" b="1">
                <a:latin typeface="+mn-ea"/>
                <a:ea typeface="+mn-ea"/>
              </a:rPr>
              <a:t>走。”</a:t>
            </a:r>
            <a:endParaRPr lang="zh-CN" altLang="zh-CN" sz="3600" b="1">
              <a:latin typeface="+mn-ea"/>
              <a:ea typeface="+mn-ea"/>
            </a:endParaRPr>
          </a:p>
        </p:txBody>
      </p:sp>
      <p:sp>
        <p:nvSpPr>
          <p:cNvPr id="9221" name="矩形 5"/>
          <p:cNvSpPr>
            <a:spLocks noChangeArrowheads="1"/>
          </p:cNvSpPr>
          <p:nvPr/>
        </p:nvSpPr>
        <p:spPr bwMode="auto">
          <a:xfrm>
            <a:off x="4499994" y="51540"/>
            <a:ext cx="45354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1600" b="1" dirty="0">
                <a:latin typeface="+mn-ea"/>
                <a:ea typeface="+mn-ea"/>
              </a:rPr>
              <a:t>“得了，”鹦鹉飞下来又嘎嘎地说，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/>
            <a:r>
              <a:rPr lang="zh-CN" altLang="zh-CN" sz="1600" b="1" dirty="0">
                <a:latin typeface="+mn-ea"/>
                <a:ea typeface="+mn-ea"/>
              </a:rPr>
              <a:t>“河马不想……”</a:t>
            </a:r>
            <a:endParaRPr lang="zh-CN" altLang="zh-CN" sz="1400" b="1" dirty="0">
              <a:latin typeface="+mn-ea"/>
              <a:ea typeface="+mn-ea"/>
            </a:endParaRPr>
          </a:p>
          <a:p>
            <a:pPr algn="ctr"/>
            <a:r>
              <a:rPr lang="zh-CN" altLang="zh-CN" sz="1600" b="1" dirty="0">
                <a:latin typeface="+mn-ea"/>
                <a:ea typeface="+mn-ea"/>
              </a:rPr>
              <a:t>可是狮子捏住鹦鹉的嘴让它闭上，叫道：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/>
            <a:r>
              <a:rPr lang="zh-CN" altLang="zh-CN" sz="1600" b="1" dirty="0">
                <a:latin typeface="+mn-ea"/>
                <a:ea typeface="+mn-ea"/>
              </a:rPr>
              <a:t>“你也可以来帮上个忙啊！”他们来到桥上。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/>
            <a:r>
              <a:rPr lang="zh-CN" altLang="zh-CN" sz="1600" b="1" dirty="0">
                <a:latin typeface="+mn-ea"/>
                <a:ea typeface="+mn-ea"/>
              </a:rPr>
              <a:t>“</a:t>
            </a:r>
            <a:r>
              <a:rPr lang="zh-CN" altLang="zh-CN" b="1" dirty="0">
                <a:latin typeface="+mn-ea"/>
                <a:ea typeface="+mn-ea"/>
              </a:rPr>
              <a:t>各就各位，预备……</a:t>
            </a:r>
            <a:endParaRPr lang="zh-CN" altLang="en-US" sz="1200" b="1" dirty="0">
              <a:latin typeface="+mn-ea"/>
              <a:ea typeface="+mn-ea"/>
            </a:endParaRPr>
          </a:p>
        </p:txBody>
      </p:sp>
      <p:sp>
        <p:nvSpPr>
          <p:cNvPr id="9222" name="矩形 6"/>
          <p:cNvSpPr>
            <a:spLocks noChangeArrowheads="1"/>
          </p:cNvSpPr>
          <p:nvPr/>
        </p:nvSpPr>
        <p:spPr bwMode="auto">
          <a:xfrm>
            <a:off x="7343775" y="4401741"/>
            <a:ext cx="1632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zh-CN" sz="1600" b="1">
                <a:latin typeface="+mn-ea"/>
                <a:ea typeface="+mn-ea"/>
              </a:rPr>
              <a:t>他们一起跳起来</a:t>
            </a:r>
            <a:endParaRPr lang="en-US" altLang="zh-CN" sz="1600" b="1">
              <a:latin typeface="+mn-ea"/>
              <a:ea typeface="+mn-ea"/>
            </a:endParaRPr>
          </a:p>
          <a:p>
            <a:r>
              <a:rPr lang="en-US" altLang="zh-CN" sz="1600" b="1">
                <a:latin typeface="+mn-ea"/>
                <a:ea typeface="+mn-ea"/>
              </a:rPr>
              <a:t>——</a:t>
            </a:r>
            <a:r>
              <a:rPr lang="zh-CN" altLang="zh-CN" sz="1600" b="1">
                <a:latin typeface="+mn-ea"/>
                <a:ea typeface="+mn-ea"/>
              </a:rPr>
              <a:t>接着……</a:t>
            </a:r>
            <a:endParaRPr lang="zh-CN" altLang="en-US" sz="1600" b="1">
              <a:latin typeface="+mn-ea"/>
              <a:ea typeface="+mn-ea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-684213" y="149185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5" t="17532" r="22008" b="23114"/>
          <a:stretch>
            <a:fillRect/>
          </a:stretch>
        </p:blipFill>
        <p:spPr bwMode="auto">
          <a:xfrm>
            <a:off x="8047038" y="981075"/>
            <a:ext cx="844550" cy="64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Documents and Settings\Administrator\桌面\图片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"/>
            <a:ext cx="9144000" cy="514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矩形 1"/>
          <p:cNvSpPr>
            <a:spLocks noChangeArrowheads="1"/>
          </p:cNvSpPr>
          <p:nvPr/>
        </p:nvSpPr>
        <p:spPr bwMode="auto">
          <a:xfrm>
            <a:off x="503239" y="3809749"/>
            <a:ext cx="1800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他们落了下来，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落到下面的桥上，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与此同时，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河马弹了上去。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 dirty="0">
                <a:latin typeface="+mn-ea"/>
                <a:ea typeface="+mn-ea"/>
              </a:rPr>
              <a:t>“好啊！”</a:t>
            </a:r>
          </a:p>
        </p:txBody>
      </p:sp>
      <p:sp>
        <p:nvSpPr>
          <p:cNvPr id="10244" name="矩形 6"/>
          <p:cNvSpPr>
            <a:spLocks noChangeArrowheads="1"/>
          </p:cNvSpPr>
          <p:nvPr/>
        </p:nvSpPr>
        <p:spPr bwMode="auto">
          <a:xfrm>
            <a:off x="2352676" y="3809749"/>
            <a:ext cx="23272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可接着河马也落了下来。河马一落到桥上，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600" b="1">
                <a:latin typeface="+mn-ea"/>
                <a:ea typeface="+mn-ea"/>
              </a:rPr>
              <a:t>所有动物就</a:t>
            </a:r>
            <a:endParaRPr lang="en-US" altLang="zh-CN" sz="1600" b="1">
              <a:latin typeface="+mn-ea"/>
              <a:ea typeface="+mn-ea"/>
            </a:endParaRPr>
          </a:p>
          <a:p>
            <a:pPr algn="ctr" eaLnBrk="1" hangingPunct="1"/>
            <a:r>
              <a:rPr lang="zh-CN" altLang="en-US" sz="1400" b="1">
                <a:latin typeface="+mn-ea"/>
                <a:ea typeface="+mn-ea"/>
              </a:rPr>
              <a:t>弹上去</a:t>
            </a:r>
            <a:r>
              <a:rPr lang="en-US" altLang="zh-CN" sz="1600" b="1">
                <a:latin typeface="+mn-ea"/>
                <a:ea typeface="+mn-ea"/>
              </a:rPr>
              <a:t>……</a:t>
            </a:r>
            <a:r>
              <a:rPr lang="zh-CN" altLang="en-US" sz="1600" b="1">
                <a:latin typeface="+mn-ea"/>
                <a:ea typeface="+mn-ea"/>
              </a:rPr>
              <a:t>弹上去</a:t>
            </a:r>
            <a:r>
              <a:rPr lang="en-US" altLang="zh-CN" sz="1600" b="1">
                <a:latin typeface="+mn-ea"/>
                <a:ea typeface="+mn-ea"/>
              </a:rPr>
              <a:t>……</a:t>
            </a:r>
            <a:r>
              <a:rPr lang="zh-CN" altLang="en-US" b="1">
                <a:latin typeface="+mn-ea"/>
                <a:ea typeface="+mn-ea"/>
              </a:rPr>
              <a:t>弹上去</a:t>
            </a:r>
            <a:r>
              <a:rPr lang="en-US" altLang="zh-CN" sz="1600" b="1">
                <a:latin typeface="+mn-ea"/>
                <a:ea typeface="+mn-ea"/>
              </a:rPr>
              <a:t>……</a:t>
            </a:r>
            <a:endParaRPr lang="zh-CN" altLang="en-US" sz="1600" b="1">
              <a:latin typeface="+mn-ea"/>
              <a:ea typeface="+mn-ea"/>
            </a:endParaRPr>
          </a:p>
        </p:txBody>
      </p:sp>
      <p:sp>
        <p:nvSpPr>
          <p:cNvPr id="10245" name="矩形 2"/>
          <p:cNvSpPr>
            <a:spLocks noChangeArrowheads="1"/>
          </p:cNvSpPr>
          <p:nvPr/>
        </p:nvSpPr>
        <p:spPr bwMode="auto">
          <a:xfrm>
            <a:off x="7380234" y="1693752"/>
            <a:ext cx="14750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600" b="1" dirty="0">
                <a:latin typeface="+mn-ea"/>
                <a:ea typeface="+mn-ea"/>
              </a:rPr>
              <a:t>接着他们</a:t>
            </a:r>
            <a:endParaRPr lang="en-US" altLang="zh-CN" sz="1600" b="1" dirty="0">
              <a:latin typeface="+mn-ea"/>
              <a:ea typeface="+mn-ea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600" b="1" dirty="0">
                <a:latin typeface="+mn-ea"/>
                <a:ea typeface="+mn-ea"/>
              </a:rPr>
              <a:t>落下来</a:t>
            </a:r>
            <a:r>
              <a:rPr lang="en-US" altLang="zh-CN" sz="1600" b="1" dirty="0">
                <a:latin typeface="+mn-ea"/>
                <a:ea typeface="+mn-ea"/>
              </a:rPr>
              <a:t>……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000" b="1" dirty="0">
                <a:latin typeface="+mn-ea"/>
                <a:ea typeface="+mn-ea"/>
              </a:rPr>
              <a:t>落下来</a:t>
            </a:r>
            <a:r>
              <a:rPr lang="en-US" altLang="zh-CN" sz="2000" b="1" dirty="0">
                <a:latin typeface="+mn-ea"/>
                <a:ea typeface="+mn-ea"/>
              </a:rPr>
              <a:t>……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000" b="1" dirty="0">
                <a:latin typeface="+mn-ea"/>
                <a:ea typeface="+mn-ea"/>
              </a:rPr>
              <a:t>落下来</a:t>
            </a:r>
            <a:r>
              <a:rPr lang="en-US" altLang="zh-CN" sz="2000" b="1" dirty="0">
                <a:latin typeface="+mn-ea"/>
                <a:ea typeface="+mn-ea"/>
              </a:rPr>
              <a:t>……</a:t>
            </a:r>
            <a:endParaRPr lang="zh-CN" altLang="en-US" sz="20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 2">
      <a:majorFont>
        <a:latin typeface="Calibri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Pages>0</Pages>
  <Words>575</Words>
  <Characters>0</Characters>
  <Application>Microsoft Office PowerPoint</Application>
  <DocSecurity>0</DocSecurity>
  <PresentationFormat>全屏显示(16:9)</PresentationFormat>
  <Lines>0</Lines>
  <Paragraphs>104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Arial</vt:lpstr>
      <vt:lpstr>宋体</vt:lpstr>
      <vt:lpstr>Calibri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</dc:creator>
  <cp:lastModifiedBy>Administrator</cp:lastModifiedBy>
  <cp:revision>38</cp:revision>
  <dcterms:created xsi:type="dcterms:W3CDTF">2015-05-22T13:20:00Z</dcterms:created>
  <dcterms:modified xsi:type="dcterms:W3CDTF">2017-04-19T16:07:54Z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2052-9.1.0.5133</vt:lpwstr>
  </property>
</Properties>
</file>